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80D4-1DC0-4A0D-E667-F7116E51C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A8BCB-C32E-9750-9AB3-0C146FAF7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36A84-D46F-5971-A0C6-B734D6D3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9892-F117-96D3-776E-9EE3827B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00E39-D75F-0371-E4F4-539E1C77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57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4B5D-FE08-33A1-561E-A6B40E15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C6FA1-B2F4-F932-72CD-0A3A1ED2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9576-1F4E-84B0-CA49-4200C346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0463-125F-BDEB-72D1-CA9B87C0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0C6D-3EC6-0895-A629-70F41F8C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69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17DB7-0EE9-80E3-6D52-FC6E982D5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7249F-80E7-2585-59F0-F54D70CEC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22936-84FD-47E5-CE2A-946253CA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A64E-B7CA-9415-8E02-796DD467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86D9-9EA9-3B72-BF46-C5BCD65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93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DA1E-7D9D-7AA9-D010-22898E75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1DF4-BFB0-6508-2F52-EB3B7925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CA69F-7516-9459-9AE5-EC45132B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6266-32A1-495F-165A-43CC8583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59C2-7278-F527-2D49-85D1E850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7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044F-DA5E-1A0C-86E4-5279707B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03A2D-EBCA-C644-C037-6973BE74D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8F9E-15DE-5F04-23F4-245430A2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9BF10-AF75-0905-164E-F6F42819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24453-A11A-C550-4C1A-3FF74EAF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74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8400-35FB-27F4-D0AD-5C616F90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5BCB-9576-112A-1733-1A49BAD20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3B991-3DBF-29ED-D014-FB14DDA05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BBFB3-D7F9-D13E-D8EF-6FCF927F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5C2DF-A625-7F18-52E1-37AAAC16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2FFD8-D0C4-5570-B728-5090D0B4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66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2732-075F-3F7F-2DCE-94DF4789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DBCB-34EF-22A9-AB67-C667A7B5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6E9D7-24DD-787E-1135-C0D59E02B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8F23C-3398-E1B2-9EA4-6532EAFDE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8E17A-7698-2BEC-B5FB-09F1F835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CF636-6BAC-55F9-9280-FEC9D371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B09C8-81EF-3A78-B618-30590E46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90C8A-7709-974E-3A4D-D6DAD32B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56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186C-70CC-D87B-2F59-AA27D290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A71FC-ABDD-F32D-9822-BDB325F4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A48A3-6B84-CCDC-BCBC-36ABB752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0EECC-C0FA-8A06-6DCB-FBE2DE00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36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3CC044-C0CF-67A6-65C5-0C6195DA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EAE05-4AAA-8BA6-B866-F1D8EF05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F8675-1F97-5002-6ACB-FDFF6828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71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3936-789A-C0C5-4C6D-88D6392B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88D2-9CAC-28F4-80FB-F45A7869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9DE04-6778-C8E5-ACCE-6816DDDA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FCECA-EB30-D91F-EECA-2DD2324A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A5ADC-F7C0-B3F2-2915-6C74C7E1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D0E0-A9A5-1898-158A-58AE7626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42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B1F8-2302-92F8-FF60-B150308A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A7D21-F6ED-98F0-5083-A9723DC53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E70FB-80E5-42F8-0B52-964F16ECC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FA52-84A5-8FBB-44AB-619CF705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A50D7-3ECD-66A1-3FE8-774E8E4D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D7BF4-79D0-7D52-0988-CCAA39A0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44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33710-D79F-D31F-B8BA-675FB06E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88E67-D9F3-6D40-B8E4-BA5FFB011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2D813-2C65-AAE6-7390-4E42CF57F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1F7FF-3B8E-479A-BF06-006EC2C792B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5BAA3-E88F-C790-2813-CD3D3FA37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80F3-6AD8-FA6E-70C7-52EAFEAA1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A74C8-4E20-416C-9FD6-66C19EF5F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38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3AFF-066C-32E1-B770-1D4CB1549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Support Vector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43E46-9D42-7C85-25CB-401E6ABC9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75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2997-267D-F168-A6D6-54A42DD8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Expanding rate</a:t>
            </a:r>
          </a:p>
        </p:txBody>
      </p:sp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2EDCD57A-BDDC-2FDA-E432-8313433B6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81" y="1787525"/>
            <a:ext cx="8294737" cy="4351338"/>
          </a:xfrm>
        </p:spPr>
      </p:pic>
      <p:pic>
        <p:nvPicPr>
          <p:cNvPr id="7" name="Picture 6" descr="A close-up of a number&#10;&#10;AI-generated content may be incorrect.">
            <a:extLst>
              <a:ext uri="{FF2B5EF4-FFF2-40B4-BE49-F238E27FC236}">
                <a16:creationId xmlns:a16="http://schemas.microsoft.com/office/drawing/2014/main" id="{6B3EFA0B-9D41-5BB0-8EA5-06138FE3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958" y="3324224"/>
            <a:ext cx="1824292" cy="9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78D5-DA13-01D8-5B50-FE3BFFB4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8B60-71A5-81BC-B68F-69687373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Expanding rate</a:t>
            </a:r>
          </a:p>
        </p:txBody>
      </p:sp>
      <p:pic>
        <p:nvPicPr>
          <p:cNvPr id="7" name="Picture 6" descr="A close-up of a number&#10;&#10;AI-generated content may be incorrect.">
            <a:extLst>
              <a:ext uri="{FF2B5EF4-FFF2-40B4-BE49-F238E27FC236}">
                <a16:creationId xmlns:a16="http://schemas.microsoft.com/office/drawing/2014/main" id="{D48DF506-83B5-B475-D8D6-FD1AED32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958" y="3324224"/>
            <a:ext cx="1824292" cy="995502"/>
          </a:xfrm>
          <a:prstGeom prst="rect">
            <a:avLst/>
          </a:prstGeom>
        </p:spPr>
      </p:pic>
      <p:pic>
        <p:nvPicPr>
          <p:cNvPr id="8" name="Content Placeholder 7" descr="A graph of a function&#10;&#10;AI-generated content may be incorrect.">
            <a:extLst>
              <a:ext uri="{FF2B5EF4-FFF2-40B4-BE49-F238E27FC236}">
                <a16:creationId xmlns:a16="http://schemas.microsoft.com/office/drawing/2014/main" id="{24E10443-EA31-5504-F328-62CFDF9F8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99" y="1863725"/>
            <a:ext cx="7787751" cy="4351338"/>
          </a:xfrm>
        </p:spPr>
      </p:pic>
    </p:spTree>
    <p:extLst>
      <p:ext uri="{BB962C8B-B14F-4D97-AF65-F5344CB8AC3E}">
        <p14:creationId xmlns:p14="http://schemas.microsoft.com/office/powerpoint/2010/main" val="37009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3166-F122-275F-0C9E-0A5B55EC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IN" dirty="0"/>
              <a:t>SVM algorithm</a:t>
            </a:r>
          </a:p>
        </p:txBody>
      </p:sp>
      <p:pic>
        <p:nvPicPr>
          <p:cNvPr id="5" name="Content Placeholder 4" descr="A diagram of a line with dots and lines&#10;&#10;AI-generated content may be incorrect.">
            <a:extLst>
              <a:ext uri="{FF2B5EF4-FFF2-40B4-BE49-F238E27FC236}">
                <a16:creationId xmlns:a16="http://schemas.microsoft.com/office/drawing/2014/main" id="{EA0DCCAB-A215-3C1F-0905-7DB890A94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1489075"/>
            <a:ext cx="4683861" cy="3498850"/>
          </a:xfr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E8A245E-83C2-F9E2-7AA3-E6AF211C9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2"/>
          <a:stretch>
            <a:fillRect/>
          </a:stretch>
        </p:blipFill>
        <p:spPr>
          <a:xfrm>
            <a:off x="6526638" y="749300"/>
            <a:ext cx="4627681" cy="503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A48B5-6E46-E96A-FC47-DB52BEA59B22}"/>
              </a:ext>
            </a:extLst>
          </p:cNvPr>
          <p:cNvSpPr txBox="1"/>
          <p:nvPr/>
        </p:nvSpPr>
        <p:spPr>
          <a:xfrm>
            <a:off x="933450" y="5638800"/>
            <a:ext cx="497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algorithm illustrates the steps followed for movement of the line (perceptron algo) and expansion of the parallel lines  </a:t>
            </a:r>
          </a:p>
        </p:txBody>
      </p:sp>
    </p:spTree>
    <p:extLst>
      <p:ext uri="{BB962C8B-B14F-4D97-AF65-F5344CB8AC3E}">
        <p14:creationId xmlns:p14="http://schemas.microsoft.com/office/powerpoint/2010/main" val="12360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105AD-8E8B-F7AE-8B89-BB4C11449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2093-966F-7683-E644-B4C3A5D2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en-IN" dirty="0"/>
              <a:t>SVM algorithm</a:t>
            </a:r>
          </a:p>
        </p:txBody>
      </p:sp>
      <p:pic>
        <p:nvPicPr>
          <p:cNvPr id="5" name="Content Placeholder 4" descr="A diagram of a line with dots and lines&#10;&#10;AI-generated content may be incorrect.">
            <a:extLst>
              <a:ext uri="{FF2B5EF4-FFF2-40B4-BE49-F238E27FC236}">
                <a16:creationId xmlns:a16="http://schemas.microsoft.com/office/drawing/2014/main" id="{B03C79ED-ED44-A915-C799-82BAAEA0D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2" y="1489075"/>
            <a:ext cx="4683861" cy="34988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683725-4D99-435F-996A-1435BA2D8CD3}"/>
              </a:ext>
            </a:extLst>
          </p:cNvPr>
          <p:cNvSpPr txBox="1"/>
          <p:nvPr/>
        </p:nvSpPr>
        <p:spPr>
          <a:xfrm>
            <a:off x="933450" y="5638800"/>
            <a:ext cx="497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algorithm illustrates the detailed algorithm showing the movement of the line and expansion of the parallel lines  </a:t>
            </a:r>
          </a:p>
        </p:txBody>
      </p:sp>
      <p:pic>
        <p:nvPicPr>
          <p:cNvPr id="4" name="Picture 3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0B6DD732-7843-D529-A933-61985CBD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65" y="365126"/>
            <a:ext cx="4949023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F345-BF4E-4284-507B-6F62653C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63810-254C-CA37-AB33-46EE7D25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error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 error</a:t>
            </a:r>
          </a:p>
        </p:txBody>
      </p:sp>
    </p:spTree>
    <p:extLst>
      <p:ext uri="{BB962C8B-B14F-4D97-AF65-F5344CB8AC3E}">
        <p14:creationId xmlns:p14="http://schemas.microsoft.com/office/powerpoint/2010/main" val="340037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2543-E3B1-69CB-4B36-EB70AD6D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error</a:t>
            </a:r>
          </a:p>
        </p:txBody>
      </p:sp>
      <p:pic>
        <p:nvPicPr>
          <p:cNvPr id="5" name="Content Placeholder 4" descr="A red and blue dots and black lines&#10;&#10;AI-generated content may be incorrect.">
            <a:extLst>
              <a:ext uri="{FF2B5EF4-FFF2-40B4-BE49-F238E27FC236}">
                <a16:creationId xmlns:a16="http://schemas.microsoft.com/office/drawing/2014/main" id="{CD48C106-FB4E-4966-706D-73BD0302A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895474"/>
            <a:ext cx="5225014" cy="3994151"/>
          </a:xfrm>
        </p:spPr>
      </p:pic>
      <p:pic>
        <p:nvPicPr>
          <p:cNvPr id="7" name="Picture 6" descr="A blue and red dotted lines&#10;&#10;AI-generated content may be incorrect.">
            <a:extLst>
              <a:ext uri="{FF2B5EF4-FFF2-40B4-BE49-F238E27FC236}">
                <a16:creationId xmlns:a16="http://schemas.microsoft.com/office/drawing/2014/main" id="{2B857F7E-40BF-6A48-AFE5-2880D323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39" y="1895475"/>
            <a:ext cx="4882111" cy="40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5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BB11-BAE8-B708-FDCE-C85A446B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 error</a:t>
            </a:r>
          </a:p>
        </p:txBody>
      </p:sp>
      <p:pic>
        <p:nvPicPr>
          <p:cNvPr id="5" name="Content Placeholder 4" descr="A blue arrows and red dots&#10;&#10;AI-generated content may be incorrect.">
            <a:extLst>
              <a:ext uri="{FF2B5EF4-FFF2-40B4-BE49-F238E27FC236}">
                <a16:creationId xmlns:a16="http://schemas.microsoft.com/office/drawing/2014/main" id="{E6BC3B64-BB65-1CBA-0155-CA7CD86F3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17" y="1633538"/>
            <a:ext cx="5133015" cy="4351338"/>
          </a:xfrm>
        </p:spPr>
      </p:pic>
      <p:pic>
        <p:nvPicPr>
          <p:cNvPr id="7" name="Picture 6" descr="A black square with black text&#10;&#10;AI-generated content may be incorrect.">
            <a:extLst>
              <a:ext uri="{FF2B5EF4-FFF2-40B4-BE49-F238E27FC236}">
                <a16:creationId xmlns:a16="http://schemas.microsoft.com/office/drawing/2014/main" id="{46001B59-4CCC-7707-2F56-BDB27770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2" y="5187724"/>
            <a:ext cx="1752290" cy="1159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E9D452-C454-6975-8D35-F9A22778DFDB}"/>
              </a:ext>
            </a:extLst>
          </p:cNvPr>
          <p:cNvSpPr txBox="1"/>
          <p:nvPr/>
        </p:nvSpPr>
        <p:spPr>
          <a:xfrm>
            <a:off x="7905750" y="52959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Margin error</a:t>
            </a:r>
          </a:p>
        </p:txBody>
      </p:sp>
    </p:spTree>
    <p:extLst>
      <p:ext uri="{BB962C8B-B14F-4D97-AF65-F5344CB8AC3E}">
        <p14:creationId xmlns:p14="http://schemas.microsoft.com/office/powerpoint/2010/main" val="251242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0201-A02C-57BA-422B-2265E77B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</a:t>
            </a:r>
          </a:p>
        </p:txBody>
      </p:sp>
      <p:pic>
        <p:nvPicPr>
          <p:cNvPr id="9" name="Content Placeholder 8" descr="A diagram of a line with red and blue dots&#10;&#10;AI-generated content may be incorrect.">
            <a:extLst>
              <a:ext uri="{FF2B5EF4-FFF2-40B4-BE49-F238E27FC236}">
                <a16:creationId xmlns:a16="http://schemas.microsoft.com/office/drawing/2014/main" id="{40FFC1E4-41B0-C11E-4DFB-8FEA3F97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844675"/>
            <a:ext cx="3857625" cy="3787381"/>
          </a:xfrm>
        </p:spPr>
      </p:pic>
      <p:pic>
        <p:nvPicPr>
          <p:cNvPr id="11" name="Picture 10" descr="A diagram of a line with red and blue dots&#10;&#10;AI-generated content may be incorrect.">
            <a:extLst>
              <a:ext uri="{FF2B5EF4-FFF2-40B4-BE49-F238E27FC236}">
                <a16:creationId xmlns:a16="http://schemas.microsoft.com/office/drawing/2014/main" id="{06C8CF9F-85CD-09A3-B08F-D7F1E648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4675"/>
            <a:ext cx="5049134" cy="38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EF61-1AC3-E975-FF27-1FDC3C56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(Video Links)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746DD-C81D-94A6-9592-FC0BC473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https://youtu.be/Lpr__X8zuE8?si=eA4JSb-oIKIEnuo7</a:t>
            </a:r>
          </a:p>
        </p:txBody>
      </p:sp>
    </p:spTree>
    <p:extLst>
      <p:ext uri="{BB962C8B-B14F-4D97-AF65-F5344CB8AC3E}">
        <p14:creationId xmlns:p14="http://schemas.microsoft.com/office/powerpoint/2010/main" val="145352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1251-0500-ECB2-5456-D89F9EF0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line is better?</a:t>
            </a:r>
          </a:p>
        </p:txBody>
      </p:sp>
      <p:pic>
        <p:nvPicPr>
          <p:cNvPr id="5" name="Content Placeholder 4" descr="A close-up of a clock&#10;&#10;AI-generated content may be incorrect.">
            <a:extLst>
              <a:ext uri="{FF2B5EF4-FFF2-40B4-BE49-F238E27FC236}">
                <a16:creationId xmlns:a16="http://schemas.microsoft.com/office/drawing/2014/main" id="{4336694F-43C6-3AD0-F649-A09D59CB1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4218"/>
            <a:ext cx="10515600" cy="4014151"/>
          </a:xfrm>
        </p:spPr>
      </p:pic>
    </p:spTree>
    <p:extLst>
      <p:ext uri="{BB962C8B-B14F-4D97-AF65-F5344CB8AC3E}">
        <p14:creationId xmlns:p14="http://schemas.microsoft.com/office/powerpoint/2010/main" val="238544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C8E5-16E6-21BF-2986-7F65AABC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3" y="250825"/>
            <a:ext cx="10515600" cy="91122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better line found out?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7A943C-5501-386D-D46C-32A381D67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162050"/>
            <a:ext cx="9143999" cy="4585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38B16-87EE-22C3-16B6-4C6738690F5D}"/>
              </a:ext>
            </a:extLst>
          </p:cNvPr>
          <p:cNvSpPr txBox="1"/>
          <p:nvPr/>
        </p:nvSpPr>
        <p:spPr>
          <a:xfrm>
            <a:off x="828673" y="5776178"/>
            <a:ext cx="10401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two parallel lines on either side of the main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which has the widest margin with the two parallel lines is the better line.</a:t>
            </a:r>
          </a:p>
        </p:txBody>
      </p:sp>
    </p:spTree>
    <p:extLst>
      <p:ext uri="{BB962C8B-B14F-4D97-AF65-F5344CB8AC3E}">
        <p14:creationId xmlns:p14="http://schemas.microsoft.com/office/powerpoint/2010/main" val="348662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6CF6-2652-6760-2615-593BD309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79375"/>
            <a:ext cx="10515600" cy="815975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taken to find the best line</a:t>
            </a:r>
          </a:p>
        </p:txBody>
      </p:sp>
      <p:pic>
        <p:nvPicPr>
          <p:cNvPr id="5" name="Content Placeholder 4" descr="A black line with red and blue dots&#10;&#10;AI-generated content may be incorrect.">
            <a:extLst>
              <a:ext uri="{FF2B5EF4-FFF2-40B4-BE49-F238E27FC236}">
                <a16:creationId xmlns:a16="http://schemas.microsoft.com/office/drawing/2014/main" id="{E3D3F6DF-31E7-4AD0-B4B3-635E2B91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56" y="959447"/>
            <a:ext cx="3673594" cy="2828342"/>
          </a:xfrm>
        </p:spPr>
      </p:pic>
      <p:pic>
        <p:nvPicPr>
          <p:cNvPr id="7" name="Picture 6" descr="A diagram of a line with dots and lines&#10;&#10;AI-generated content may be incorrect.">
            <a:extLst>
              <a:ext uri="{FF2B5EF4-FFF2-40B4-BE49-F238E27FC236}">
                <a16:creationId xmlns:a16="http://schemas.microsoft.com/office/drawing/2014/main" id="{7065950B-BCD0-8DC7-22BC-2FE63098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2" y="487362"/>
            <a:ext cx="3863782" cy="2971815"/>
          </a:xfrm>
          <a:prstGeom prst="rect">
            <a:avLst/>
          </a:prstGeom>
        </p:spPr>
      </p:pic>
      <p:pic>
        <p:nvPicPr>
          <p:cNvPr id="9" name="Picture 8" descr="A black and red dotted line with blue dots&#10;&#10;AI-generated content may be incorrect.">
            <a:extLst>
              <a:ext uri="{FF2B5EF4-FFF2-40B4-BE49-F238E27FC236}">
                <a16:creationId xmlns:a16="http://schemas.microsoft.com/office/drawing/2014/main" id="{C30DB38F-8204-3C9A-CC63-C6586B0FB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77"/>
          <a:stretch>
            <a:fillRect/>
          </a:stretch>
        </p:blipFill>
        <p:spPr>
          <a:xfrm>
            <a:off x="2163886" y="3886185"/>
            <a:ext cx="3303464" cy="2971815"/>
          </a:xfrm>
          <a:prstGeom prst="rect">
            <a:avLst/>
          </a:prstGeom>
        </p:spPr>
      </p:pic>
      <p:pic>
        <p:nvPicPr>
          <p:cNvPr id="11" name="Picture 10" descr="A diagram of a line with red and blue dots&#10;&#10;AI-generated content may be incorrect.">
            <a:extLst>
              <a:ext uri="{FF2B5EF4-FFF2-40B4-BE49-F238E27FC236}">
                <a16:creationId xmlns:a16="http://schemas.microsoft.com/office/drawing/2014/main" id="{590A2AD8-FFD0-CBD8-BF6D-20D94F951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7"/>
          <a:stretch>
            <a:fillRect/>
          </a:stretch>
        </p:blipFill>
        <p:spPr>
          <a:xfrm>
            <a:off x="7569347" y="3787789"/>
            <a:ext cx="3432028" cy="299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07EB3-ACC9-24B4-9433-7A9269FA4304}"/>
              </a:ext>
            </a:extLst>
          </p:cNvPr>
          <p:cNvSpPr txBox="1"/>
          <p:nvPr/>
        </p:nvSpPr>
        <p:spPr>
          <a:xfrm>
            <a:off x="609600" y="2066925"/>
            <a:ext cx="102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76740-C3EC-18C6-DDF0-F9B722E71DDD}"/>
              </a:ext>
            </a:extLst>
          </p:cNvPr>
          <p:cNvSpPr txBox="1"/>
          <p:nvPr/>
        </p:nvSpPr>
        <p:spPr>
          <a:xfrm>
            <a:off x="6134102" y="2066925"/>
            <a:ext cx="102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C0C3C-AA11-C873-0BF9-44ACA5B8239C}"/>
              </a:ext>
            </a:extLst>
          </p:cNvPr>
          <p:cNvSpPr txBox="1"/>
          <p:nvPr/>
        </p:nvSpPr>
        <p:spPr>
          <a:xfrm>
            <a:off x="742950" y="5283207"/>
            <a:ext cx="102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C3004-9D75-D926-D446-77292687702B}"/>
              </a:ext>
            </a:extLst>
          </p:cNvPr>
          <p:cNvSpPr txBox="1"/>
          <p:nvPr/>
        </p:nvSpPr>
        <p:spPr>
          <a:xfrm>
            <a:off x="6134101" y="5283207"/>
            <a:ext cx="102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14662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98B3-9512-BEE6-6058-D688BB93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the parallel lines?</a:t>
            </a:r>
          </a:p>
        </p:txBody>
      </p:sp>
      <p:pic>
        <p:nvPicPr>
          <p:cNvPr id="5" name="Content Placeholder 4" descr="A graph of a line with numbers and letters&#10;&#10;AI-generated content may be incorrect.">
            <a:extLst>
              <a:ext uri="{FF2B5EF4-FFF2-40B4-BE49-F238E27FC236}">
                <a16:creationId xmlns:a16="http://schemas.microsoft.com/office/drawing/2014/main" id="{1163612B-6DA0-5255-896E-2369A0E33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2" y="1349375"/>
            <a:ext cx="5898567" cy="3927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7DFDC-C97B-88FE-7985-3841F45405CA}"/>
              </a:ext>
            </a:extLst>
          </p:cNvPr>
          <p:cNvSpPr txBox="1"/>
          <p:nvPr/>
        </p:nvSpPr>
        <p:spPr>
          <a:xfrm>
            <a:off x="7181850" y="1504950"/>
            <a:ext cx="46767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Multiplying the equation of the line by any factor also gives the same line.</a:t>
            </a:r>
          </a:p>
          <a:p>
            <a:endParaRPr lang="en-IN" dirty="0"/>
          </a:p>
          <a:p>
            <a:r>
              <a:rPr lang="en-IN" dirty="0"/>
              <a:t>Example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Example</a:t>
            </a:r>
          </a:p>
        </p:txBody>
      </p:sp>
      <p:pic>
        <p:nvPicPr>
          <p:cNvPr id="8" name="Picture 7" descr="A group of numbers and symbols&#10;&#10;AI-generated content may be incorrect.">
            <a:extLst>
              <a:ext uri="{FF2B5EF4-FFF2-40B4-BE49-F238E27FC236}">
                <a16:creationId xmlns:a16="http://schemas.microsoft.com/office/drawing/2014/main" id="{37FF0496-5A4D-2726-9342-D9B11E4EA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2705279"/>
            <a:ext cx="3615155" cy="1057533"/>
          </a:xfrm>
          <a:prstGeom prst="rect">
            <a:avLst/>
          </a:prstGeom>
        </p:spPr>
      </p:pic>
      <p:pic>
        <p:nvPicPr>
          <p:cNvPr id="10" name="Picture 9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1D880EFF-1DE6-E14F-3133-797AEA92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9" y="4367272"/>
            <a:ext cx="3615155" cy="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7681-0298-C052-0BD5-FE7080BD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ACC9-BEAF-DB22-91CA-787C9DF7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the parallel lines?</a:t>
            </a:r>
          </a:p>
        </p:txBody>
      </p:sp>
      <p:pic>
        <p:nvPicPr>
          <p:cNvPr id="9" name="Content Placeholder 8" descr="A pair of angles with lines&#10;&#10;AI-generated content may be incorrect.">
            <a:extLst>
              <a:ext uri="{FF2B5EF4-FFF2-40B4-BE49-F238E27FC236}">
                <a16:creationId xmlns:a16="http://schemas.microsoft.com/office/drawing/2014/main" id="{15D835F7-6D4A-A636-C4B0-C69C6C699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4951"/>
            <a:ext cx="10648950" cy="3908097"/>
          </a:xfrm>
        </p:spPr>
      </p:pic>
    </p:spTree>
    <p:extLst>
      <p:ext uri="{BB962C8B-B14F-4D97-AF65-F5344CB8AC3E}">
        <p14:creationId xmlns:p14="http://schemas.microsoft.com/office/powerpoint/2010/main" val="3510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16B3-A9A9-67FB-7C83-5E5E2E41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BB71-C660-12E4-0477-6318E1FD4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the parallel lines?</a:t>
            </a:r>
          </a:p>
        </p:txBody>
      </p:sp>
      <p:pic>
        <p:nvPicPr>
          <p:cNvPr id="6" name="Content Placeholder 5" descr="A graph of mathematical equations&#10;&#10;AI-generated content may be incorrect.">
            <a:extLst>
              <a:ext uri="{FF2B5EF4-FFF2-40B4-BE49-F238E27FC236}">
                <a16:creationId xmlns:a16="http://schemas.microsoft.com/office/drawing/2014/main" id="{2E0866C5-663A-2966-850B-0AAF29EDC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8540"/>
            <a:ext cx="10391775" cy="4234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B3B95-2BD0-B0D9-DF80-58CBF859400B}"/>
              </a:ext>
            </a:extLst>
          </p:cNvPr>
          <p:cNvSpPr txBox="1"/>
          <p:nvPr/>
        </p:nvSpPr>
        <p:spPr>
          <a:xfrm>
            <a:off x="8115300" y="5961400"/>
            <a:ext cx="263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are closer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FFEEA-0A93-BFF9-B20A-FCD7A9EB06E5}"/>
              </a:ext>
            </a:extLst>
          </p:cNvPr>
          <p:cNvSpPr txBox="1"/>
          <p:nvPr/>
        </p:nvSpPr>
        <p:spPr>
          <a:xfrm>
            <a:off x="2190750" y="5961400"/>
            <a:ext cx="263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lines are further</a:t>
            </a:r>
          </a:p>
        </p:txBody>
      </p:sp>
    </p:spTree>
    <p:extLst>
      <p:ext uri="{BB962C8B-B14F-4D97-AF65-F5344CB8AC3E}">
        <p14:creationId xmlns:p14="http://schemas.microsoft.com/office/powerpoint/2010/main" val="166745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B2218-9B2A-F5CC-3119-69A06BE8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BD4C-22F4-9490-7F38-2BED3599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the parallel lines?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FAEDE-C631-DE17-F6DE-1480959422D2}"/>
              </a:ext>
            </a:extLst>
          </p:cNvPr>
          <p:cNvSpPr txBox="1"/>
          <p:nvPr/>
        </p:nvSpPr>
        <p:spPr>
          <a:xfrm>
            <a:off x="1250505" y="5961400"/>
            <a:ext cx="10103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Multiplying the equation of the parallel lines by a smaller factor moves them further and vice versa. </a:t>
            </a:r>
          </a:p>
        </p:txBody>
      </p:sp>
      <p:pic>
        <p:nvPicPr>
          <p:cNvPr id="9" name="Content Placeholder 8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11B0BE84-5DF4-B787-B890-BD2BAA56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65" y="1400344"/>
            <a:ext cx="9236520" cy="4351338"/>
          </a:xfrm>
        </p:spPr>
      </p:pic>
    </p:spTree>
    <p:extLst>
      <p:ext uri="{BB962C8B-B14F-4D97-AF65-F5344CB8AC3E}">
        <p14:creationId xmlns:p14="http://schemas.microsoft.com/office/powerpoint/2010/main" val="123297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7E59-8136-263C-CBDE-0CE71EB6C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2084-BC75-19A2-92E0-DDF31AC4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multiplication with higher factor move the line closer?</a:t>
            </a:r>
          </a:p>
        </p:txBody>
      </p:sp>
      <p:pic>
        <p:nvPicPr>
          <p:cNvPr id="6" name="Content Placeholder 5" descr="A graph of mathematical equations&#10;&#10;AI-generated content may be incorrect.">
            <a:extLst>
              <a:ext uri="{FF2B5EF4-FFF2-40B4-BE49-F238E27FC236}">
                <a16:creationId xmlns:a16="http://schemas.microsoft.com/office/drawing/2014/main" id="{AEAECB52-42CA-157B-7239-74A121AC9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93" y="1771819"/>
            <a:ext cx="9221773" cy="4524206"/>
          </a:xfrm>
        </p:spPr>
      </p:pic>
    </p:spTree>
    <p:extLst>
      <p:ext uri="{BB962C8B-B14F-4D97-AF65-F5344CB8AC3E}">
        <p14:creationId xmlns:p14="http://schemas.microsoft.com/office/powerpoint/2010/main" val="54738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223</Words>
  <Application>Microsoft Office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Theme</vt:lpstr>
      <vt:lpstr>Support Vector Machines</vt:lpstr>
      <vt:lpstr>Which line is better?</vt:lpstr>
      <vt:lpstr>How is the better line found out?</vt:lpstr>
      <vt:lpstr>Steps taken to find the best line</vt:lpstr>
      <vt:lpstr>How to get the parallel lines?</vt:lpstr>
      <vt:lpstr>How to get the parallel lines?</vt:lpstr>
      <vt:lpstr>How to get the parallel lines?</vt:lpstr>
      <vt:lpstr>How to get the parallel lines?</vt:lpstr>
      <vt:lpstr>Why does multiplication with higher factor move the line closer?</vt:lpstr>
      <vt:lpstr>Expanding rate</vt:lpstr>
      <vt:lpstr>Expanding rate</vt:lpstr>
      <vt:lpstr>SVM algorithm</vt:lpstr>
      <vt:lpstr>SVM algorithm</vt:lpstr>
      <vt:lpstr>Error in SVM</vt:lpstr>
      <vt:lpstr>Classification error</vt:lpstr>
      <vt:lpstr>Margin error</vt:lpstr>
      <vt:lpstr>Error</vt:lpstr>
      <vt:lpstr>References (Video Links)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Dipendra Gurung</dc:creator>
  <cp:lastModifiedBy>Dipendra Gurung</cp:lastModifiedBy>
  <cp:revision>7</cp:revision>
  <dcterms:created xsi:type="dcterms:W3CDTF">2025-10-17T06:02:37Z</dcterms:created>
  <dcterms:modified xsi:type="dcterms:W3CDTF">2025-10-30T04:39:52Z</dcterms:modified>
</cp:coreProperties>
</file>